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345" r:id="rId3"/>
    <p:sldId id="346" r:id="rId4"/>
    <p:sldId id="347" r:id="rId5"/>
    <p:sldId id="348" r:id="rId6"/>
    <p:sldId id="349" r:id="rId7"/>
    <p:sldId id="350" r:id="rId8"/>
    <p:sldId id="351" r:id="rId9"/>
    <p:sldId id="352" r:id="rId10"/>
    <p:sldId id="353" r:id="rId11"/>
    <p:sldId id="354" r:id="rId12"/>
    <p:sldId id="355" r:id="rId13"/>
    <p:sldId id="356" r:id="rId14"/>
    <p:sldId id="357" r:id="rId15"/>
    <p:sldId id="358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1" autoAdjust="0"/>
    <p:restoredTop sz="94660"/>
  </p:normalViewPr>
  <p:slideViewPr>
    <p:cSldViewPr>
      <p:cViewPr varScale="1">
        <p:scale>
          <a:sx n="72" d="100"/>
          <a:sy n="72" d="100"/>
        </p:scale>
        <p:origin x="-10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6BFD4-97C7-42F5-83A8-3092F3357C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9DF8B8-8CFA-41CC-8D57-2321890A79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43FD8-1F11-401E-93BA-2CA1668117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E38934-D15E-4CA7-B6F1-C720F0EBF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A461E7-8C00-4F7F-A087-E98E475288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8150AA-9399-466B-B21E-67251D847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44287-A37C-4285-A489-C46CEEC699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9E09B-8F03-4164-ABEE-407F10AD9A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0D211-F5AB-4819-A800-DDA5AD69E1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FE56B-C6C2-42D4-A94A-273772DAB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664CD-4B9D-4E14-AE5D-F154ED18FA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66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14902730-0F42-4D9B-919A-C93C7239CD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0186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7" r:id="rId2"/>
    <p:sldLayoutId id="2147483696" r:id="rId3"/>
    <p:sldLayoutId id="2147483695" r:id="rId4"/>
    <p:sldLayoutId id="2147483694" r:id="rId5"/>
    <p:sldLayoutId id="2147483693" r:id="rId6"/>
    <p:sldLayoutId id="2147483692" r:id="rId7"/>
    <p:sldLayoutId id="2147483691" r:id="rId8"/>
    <p:sldLayoutId id="2147483690" r:id="rId9"/>
    <p:sldLayoutId id="2147483689" r:id="rId10"/>
    <p:sldLayoutId id="2147483688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04800"/>
            <a:ext cx="7924800" cy="1289050"/>
          </a:xfrm>
        </p:spPr>
        <p:txBody>
          <a:bodyPr/>
          <a:lstStyle/>
          <a:p>
            <a:pPr eaLnBrk="1" hangingPunct="1"/>
            <a:r>
              <a:rPr lang="en-US" sz="6600" b="1" dirty="0" smtClean="0">
                <a:latin typeface="Berlin Sans FB" pitchFamily="34" charset="0"/>
              </a:rPr>
              <a:t>Intro to Business 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114800"/>
            <a:ext cx="8153400" cy="2362200"/>
          </a:xfrm>
        </p:spPr>
        <p:txBody>
          <a:bodyPr/>
          <a:lstStyle/>
          <a:p>
            <a:pPr eaLnBrk="1" hangingPunct="1"/>
            <a:r>
              <a:rPr lang="en-US" sz="2800" b="1" dirty="0" smtClean="0"/>
              <a:t>Unit Six </a:t>
            </a:r>
            <a:r>
              <a:rPr lang="en-US" sz="2800" b="1" dirty="0" smtClean="0"/>
              <a:t>Review</a:t>
            </a:r>
            <a:endParaRPr lang="en-US" sz="2800" b="1" dirty="0"/>
          </a:p>
          <a:p>
            <a:pPr eaLnBrk="1" hangingPunct="1"/>
            <a:r>
              <a:rPr lang="en-US" sz="2800" b="1" dirty="0" smtClean="0"/>
              <a:t>Careers in Our Economy </a:t>
            </a:r>
          </a:p>
          <a:p>
            <a:pPr eaLnBrk="1" hangingPunct="1"/>
            <a:endParaRPr lang="en-US" sz="2800" b="1" dirty="0"/>
          </a:p>
          <a:p>
            <a:pPr eaLnBrk="1" hangingPunct="1"/>
            <a:r>
              <a:rPr lang="en-US" sz="2800" b="1" dirty="0">
                <a:solidFill>
                  <a:srgbClr val="00B0F0"/>
                </a:solidFill>
              </a:rPr>
              <a:t>Career Exploration &amp; Development</a:t>
            </a:r>
          </a:p>
          <a:p>
            <a:pPr eaLnBrk="1" hangingPunct="1"/>
            <a:endParaRPr lang="en-US" sz="2800" b="1" dirty="0"/>
          </a:p>
        </p:txBody>
      </p:sp>
      <p:pic>
        <p:nvPicPr>
          <p:cNvPr id="6" name="Picture 5" descr="IntroToBusiness_Bo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076573">
            <a:off x="615415" y="1716266"/>
            <a:ext cx="1699526" cy="22159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Chapter 20</a:t>
            </a:r>
            <a:br>
              <a:rPr lang="en-US" dirty="0" smtClean="0"/>
            </a:br>
            <a:r>
              <a:rPr lang="en-US" dirty="0" smtClean="0"/>
              <a:t>Succeeding in the World of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following behaviors help lead to success on </a:t>
            </a:r>
            <a:r>
              <a:rPr lang="en-US" dirty="0" err="1" smtClean="0"/>
              <a:t>ta</a:t>
            </a:r>
            <a:r>
              <a:rPr lang="en-US" dirty="0" smtClean="0"/>
              <a:t> job: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Asking questions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Avoiding complaining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Honoring </a:t>
            </a:r>
            <a:r>
              <a:rPr lang="en-US" dirty="0" err="1" smtClean="0"/>
              <a:t>breaktime</a:t>
            </a: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Have a good appearance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Getting to work on time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Being friendly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Doing work well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Following rules</a:t>
            </a:r>
          </a:p>
          <a:p>
            <a:pPr marL="914400" lvl="1" indent="-514350">
              <a:buNone/>
            </a:pP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Chapter 20</a:t>
            </a:r>
            <a:br>
              <a:rPr lang="en-US" dirty="0" smtClean="0"/>
            </a:br>
            <a:r>
              <a:rPr lang="en-US" dirty="0" smtClean="0"/>
              <a:t>Succeeding in the World of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Getting along with co-workers includes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Learning from them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Being friendly with everyone,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Accepting and giving praise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Being dependable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/>
            <a:r>
              <a:rPr lang="en-US" dirty="0" smtClean="0"/>
              <a:t>In leaving a job: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Give proper notice,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complete existing projects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Have a constructive exit interview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Show appreciation to co-workers</a:t>
            </a:r>
          </a:p>
          <a:p>
            <a:pPr marL="914400" lvl="1" indent="-514350">
              <a:buNone/>
            </a:pP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Chapter 21</a:t>
            </a:r>
            <a:br>
              <a:rPr lang="en-US" dirty="0" smtClean="0"/>
            </a:br>
            <a:r>
              <a:rPr lang="en-US" dirty="0" smtClean="0"/>
              <a:t>Opportunities in Small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small business is one that has: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The owner as manager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Is not dominant in its field of operation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Employs fewer than 500 people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Usually serves the local community</a:t>
            </a:r>
          </a:p>
          <a:p>
            <a:pPr marL="514350" indent="-514350">
              <a:buNone/>
            </a:pPr>
            <a:endParaRPr lang="en-US" dirty="0" smtClean="0"/>
          </a:p>
          <a:p>
            <a:pPr marL="914400" lvl="1" indent="-514350">
              <a:buNone/>
            </a:pP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Chapter 21</a:t>
            </a:r>
            <a:br>
              <a:rPr lang="en-US" dirty="0" smtClean="0"/>
            </a:br>
            <a:r>
              <a:rPr lang="en-US" dirty="0" smtClean="0"/>
              <a:t>Opportunities in Small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 businesses fail because owners: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Do not keep adequate records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Do not have enough start-up money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Lack sales and management experience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Lack experience in the type of business owned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Do not control operating expenses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Have a poor business location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Fail to manage payments due from customers for purchases made</a:t>
            </a:r>
          </a:p>
          <a:p>
            <a:pPr marL="914400" lvl="1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914400" lvl="1" indent="-514350">
              <a:buNone/>
            </a:pP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Chapter 21</a:t>
            </a:r>
            <a:br>
              <a:rPr lang="en-US" dirty="0" smtClean="0"/>
            </a:br>
            <a:r>
              <a:rPr lang="en-US" dirty="0" smtClean="0"/>
              <a:t>Opportunities in Small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 business owners can get help from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The Small Business Administration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Small Business Institutes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Organizations such as SCORE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914400" lvl="1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914400" lvl="1" indent="-514350">
              <a:buNone/>
            </a:pP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Chapter 21</a:t>
            </a:r>
            <a:br>
              <a:rPr lang="en-US" dirty="0" smtClean="0"/>
            </a:br>
            <a:r>
              <a:rPr lang="en-US" dirty="0" smtClean="0"/>
              <a:t>Opportunities in Small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Successful small-business owners tend to be: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Self-starters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Leaders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Planners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Hard workers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Decision makers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Achievers</a:t>
            </a:r>
          </a:p>
          <a:p>
            <a:pPr marL="514350" indent="-514350"/>
            <a:endParaRPr lang="en-US" dirty="0" smtClean="0"/>
          </a:p>
          <a:p>
            <a:pPr marL="514350" indent="-514350"/>
            <a:r>
              <a:rPr lang="en-US" dirty="0" smtClean="0"/>
              <a:t>They are responsible, trustworthy, and healthy individuals.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914400" lvl="1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914400" lvl="1" indent="-514350">
              <a:buNone/>
            </a:pP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Chapter 18</a:t>
            </a:r>
            <a:br>
              <a:rPr lang="en-US" dirty="0" smtClean="0"/>
            </a:br>
            <a:r>
              <a:rPr lang="en-US" dirty="0" smtClean="0"/>
              <a:t>Human Resources in Our 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Tools and equipment could not be operated nor could roads and buildings be built without human resources</a:t>
            </a:r>
          </a:p>
          <a:p>
            <a:r>
              <a:rPr lang="en-US" sz="2400" dirty="0" smtClean="0"/>
              <a:t>Both goods-producing industries and service-producing industries employ people in a variety of occupational groups.</a:t>
            </a:r>
          </a:p>
          <a:p>
            <a:r>
              <a:rPr lang="en-US" sz="2400" dirty="0" smtClean="0"/>
              <a:t>Consumer influence, business cycles, new technologies, business competition, and societal factors affect job opportunities</a:t>
            </a:r>
          </a:p>
          <a:p>
            <a:r>
              <a:rPr lang="en-US" sz="2400" dirty="0" smtClean="0"/>
              <a:t>Factors affecting the workplace of the future include the role of government, the changing work force, and technological improvements.</a:t>
            </a:r>
            <a:endParaRPr lang="en-US" sz="2400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13538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Chapter 19</a:t>
            </a:r>
            <a:br>
              <a:rPr lang="en-US" dirty="0" smtClean="0"/>
            </a:br>
            <a:r>
              <a:rPr lang="en-US" dirty="0" smtClean="0"/>
              <a:t>Planning a Career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Career planning is a process of looking into careers and into oneself to determine what preparation should be made for a future career.</a:t>
            </a:r>
          </a:p>
          <a:p>
            <a:r>
              <a:rPr lang="en-US" dirty="0" smtClean="0"/>
              <a:t>Important sources of career information include school libraries, career resource centers, government publications, government employment offices, and career information interviews.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Chapter 19 </a:t>
            </a:r>
            <a:br>
              <a:rPr lang="en-US" dirty="0" smtClean="0"/>
            </a:br>
            <a:r>
              <a:rPr lang="en-US" dirty="0" smtClean="0"/>
              <a:t>Planning a Career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Personal values can be determined through answering a series of questions. Talents and abilities can be learned through analyzing courses taken and liked or disliked.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Chapter 19</a:t>
            </a:r>
            <a:br>
              <a:rPr lang="en-US" dirty="0" smtClean="0"/>
            </a:br>
            <a:r>
              <a:rPr lang="en-US" dirty="0" smtClean="0"/>
              <a:t>Planning a Career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making a career decision, including a tentative one, there are five decision-making steps that should be followed:</a:t>
            </a:r>
          </a:p>
          <a:p>
            <a:pPr lvl="1">
              <a:buNone/>
            </a:pPr>
            <a:r>
              <a:rPr lang="en-US" dirty="0" smtClean="0"/>
              <a:t>1. gather information</a:t>
            </a:r>
          </a:p>
          <a:p>
            <a:pPr lvl="1">
              <a:buNone/>
            </a:pPr>
            <a:r>
              <a:rPr lang="en-US" dirty="0" smtClean="0"/>
              <a:t>2. Analyze what has been learned</a:t>
            </a:r>
          </a:p>
          <a:p>
            <a:pPr lvl="1">
              <a:buNone/>
            </a:pPr>
            <a:r>
              <a:rPr lang="en-US" dirty="0" smtClean="0"/>
              <a:t>3. Think about different plans of action</a:t>
            </a:r>
          </a:p>
          <a:p>
            <a:pPr lvl="1">
              <a:buNone/>
            </a:pPr>
            <a:r>
              <a:rPr lang="en-US" dirty="0" smtClean="0"/>
              <a:t>4. Select a plan  of action</a:t>
            </a:r>
          </a:p>
          <a:p>
            <a:pPr lvl="1">
              <a:buNone/>
            </a:pPr>
            <a:r>
              <a:rPr lang="en-US" dirty="0" smtClean="0"/>
              <a:t>5. Evaluate the career decision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Chapter 19 </a:t>
            </a:r>
            <a:br>
              <a:rPr lang="en-US" dirty="0" smtClean="0"/>
            </a:br>
            <a:r>
              <a:rPr lang="en-US" dirty="0" smtClean="0"/>
              <a:t>Planning a Career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Scholarships, student loans, and part-time work can help students gain the needed additional education beyond high school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Chapter 20</a:t>
            </a:r>
            <a:br>
              <a:rPr lang="en-US" dirty="0" smtClean="0"/>
            </a:br>
            <a:r>
              <a:rPr lang="en-US" dirty="0" smtClean="0"/>
              <a:t>Succeeding in the World of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Letters of application and personal data sheets are important and must be prepared carefully.</a:t>
            </a:r>
          </a:p>
          <a:p>
            <a:r>
              <a:rPr lang="en-US" dirty="0" smtClean="0"/>
              <a:t>Sources of job leads include friends, relatives, neighbors; school counselors and teachers, school placement </a:t>
            </a:r>
            <a:r>
              <a:rPr lang="en-US" dirty="0" err="1" smtClean="0"/>
              <a:t>officel</a:t>
            </a:r>
            <a:r>
              <a:rPr lang="en-US" dirty="0" smtClean="0"/>
              <a:t> employment agencies; newspaper ads; help wanted signs; career publications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Chapter 20</a:t>
            </a:r>
            <a:br>
              <a:rPr lang="en-US" dirty="0" smtClean="0"/>
            </a:br>
            <a:r>
              <a:rPr lang="en-US" dirty="0" smtClean="0"/>
              <a:t>Succeeding in the World of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Completing an employer’s application form is an important “first job task” and should be done carefully, neatly, and completely.</a:t>
            </a:r>
          </a:p>
          <a:p>
            <a:r>
              <a:rPr lang="en-US" dirty="0" err="1" smtClean="0"/>
              <a:t>Preemployment</a:t>
            </a:r>
            <a:r>
              <a:rPr lang="en-US" dirty="0" smtClean="0"/>
              <a:t> tests are used by employers to screen applicants for skills and abilities that are needed to perform certain jobs.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Chapter 20</a:t>
            </a:r>
            <a:br>
              <a:rPr lang="en-US" dirty="0" smtClean="0"/>
            </a:br>
            <a:r>
              <a:rPr lang="en-US" dirty="0" smtClean="0"/>
              <a:t>Succeeding in the World of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have a successful position interview, you should be </a:t>
            </a: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on </a:t>
            </a:r>
            <a:r>
              <a:rPr lang="en-US" dirty="0" smtClean="0"/>
              <a:t>time, </a:t>
            </a: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go </a:t>
            </a:r>
            <a:r>
              <a:rPr lang="en-US" dirty="0" smtClean="0"/>
              <a:t>alone, </a:t>
            </a: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dress properly,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b</a:t>
            </a:r>
            <a:r>
              <a:rPr lang="en-US" dirty="0" smtClean="0"/>
              <a:t>e calm,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Leave when it is over,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Thank the interviewer,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Send a brief thank-you letter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Be patient in waiting for a response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evel">
  <a:themeElements>
    <a:clrScheme name="Level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Level">
      <a:majorFont>
        <a:latin typeface="Garamond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Level</Template>
  <TotalTime>6872</TotalTime>
  <Words>593</Words>
  <Application>Microsoft Office PowerPoint</Application>
  <PresentationFormat>On-screen Show (4:3)</PresentationFormat>
  <Paragraphs>110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Level</vt:lpstr>
      <vt:lpstr>Intro to Business </vt:lpstr>
      <vt:lpstr>Chapter 18 Human Resources in Our Economy</vt:lpstr>
      <vt:lpstr>Chapter 19 Planning a Career</vt:lpstr>
      <vt:lpstr>Chapter 19  Planning a Career</vt:lpstr>
      <vt:lpstr>Chapter 19 Planning a Career</vt:lpstr>
      <vt:lpstr>Chapter 19  Planning a Career</vt:lpstr>
      <vt:lpstr>Chapter 20 Succeeding in the World of Work</vt:lpstr>
      <vt:lpstr>Chapter 20 Succeeding in the World of Work</vt:lpstr>
      <vt:lpstr>Chapter 20 Succeeding in the World of Work</vt:lpstr>
      <vt:lpstr>Chapter 20 Succeeding in the World of Work</vt:lpstr>
      <vt:lpstr>Chapter 20 Succeeding in the World of Work</vt:lpstr>
      <vt:lpstr>Chapter 21 Opportunities in Small Business</vt:lpstr>
      <vt:lpstr>Chapter 21 Opportunities in Small Business</vt:lpstr>
      <vt:lpstr>Chapter 21 Opportunities in Small Business</vt:lpstr>
      <vt:lpstr>Chapter 21 Opportunities in Small Business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Sundling, Jessica</dc:creator>
  <cp:lastModifiedBy>Gayatri</cp:lastModifiedBy>
  <cp:revision>229</cp:revision>
  <dcterms:created xsi:type="dcterms:W3CDTF">1601-01-01T00:00:00Z</dcterms:created>
  <dcterms:modified xsi:type="dcterms:W3CDTF">2014-03-13T03:37:19Z</dcterms:modified>
</cp:coreProperties>
</file>